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6" r:id="rId1"/>
  </p:sldMasterIdLst>
  <p:notesMasterIdLst>
    <p:notesMasterId r:id="rId16"/>
  </p:notesMasterIdLst>
  <p:handoutMasterIdLst>
    <p:handoutMasterId r:id="rId17"/>
  </p:handoutMasterIdLst>
  <p:sldIdLst>
    <p:sldId id="316" r:id="rId2"/>
    <p:sldId id="274" r:id="rId3"/>
    <p:sldId id="264" r:id="rId4"/>
    <p:sldId id="319" r:id="rId5"/>
    <p:sldId id="320" r:id="rId6"/>
    <p:sldId id="321" r:id="rId7"/>
    <p:sldId id="322" r:id="rId8"/>
    <p:sldId id="323" r:id="rId9"/>
    <p:sldId id="324" r:id="rId10"/>
    <p:sldId id="326" r:id="rId11"/>
    <p:sldId id="327" r:id="rId12"/>
    <p:sldId id="328" r:id="rId13"/>
    <p:sldId id="317" r:id="rId14"/>
    <p:sldId id="31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3BD"/>
    <a:srgbClr val="1287C3"/>
    <a:srgbClr val="D1EAF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75627" autoAdjust="0"/>
  </p:normalViewPr>
  <p:slideViewPr>
    <p:cSldViewPr>
      <p:cViewPr varScale="1">
        <p:scale>
          <a:sx n="51" d="100"/>
          <a:sy n="51" d="100"/>
        </p:scale>
        <p:origin x="17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78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4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C4296D-BC37-4C09-842E-83B9DAFD3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76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20B11F-6C3A-4C3F-B457-4AC67D71F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57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087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022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79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80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79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43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36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02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08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24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94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B11F-6C3A-4C3F-B457-4AC67D71FB5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46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2C53F3-5D97-4F42-8130-2B24F672787E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A52A0-C922-43F8-A786-A74606FA80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60F66-BC22-4CC9-BFEB-EA7801683F46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31D7-C203-4C27-BABA-239CC3E544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90FE8-571C-413F-BBE0-66F6B277D1AC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CEFC-9C04-4752-9137-6806F3370E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84D37A-1C9C-4A0D-BDEC-AC85975F0376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04B1-B62F-4271-8C34-9E639D88A8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77F98-3766-42FF-8E10-C31D7BC99194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1380-6E2C-4DA2-B231-61004F369CD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5F439-0C95-489A-A33D-0213A731878B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4E70-BB89-49F1-AC02-3907F5282E0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00EB1-7A43-47B1-93D3-359A24BF6388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E1F-DDFE-45A0-A264-D44CCE306C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5C65A-4964-4C57-94F6-352E1A6B2BEC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2328-3AAA-4BC9-A727-F9A94E9C088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71A8B-66A5-4A37-A629-BB032742B813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99B6-188F-44B8-9799-5D8B24DAC5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E751856A-CEB4-4A1F-9AC8-4A953E55FC2E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8673-F23D-4667-A97B-1C51CD0168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BD9B18-722A-4B74-80C5-DDB2C347EDDC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7B3125-C6BB-4952-8607-E8A2C1297E8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15F547-5746-4FAA-A773-F902F1A198C9}" type="datetime1">
              <a:rPr lang="en-US" altLang="en-US" smtClean="0"/>
              <a:t>06-Aug-17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altLang="en-US"/>
              <a:t>technoSpyre. Inc</a:t>
            </a:r>
            <a:endParaRPr lang="en-US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50395F-ED73-4D0A-8C08-253F8F8420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3" y="6186557"/>
            <a:ext cx="9144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r-P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شروع کرتا ہوں اللہ کے پاک نام سے جو بڑا مہربان اور نہایت رحم کرنے والا ہے۔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71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Student Portal  </a:t>
            </a:r>
            <a:r>
              <a:rPr lang="en-US" altLang="en-US" sz="2400" dirty="0">
                <a:solidFill>
                  <a:srgbClr val="FF0000"/>
                </a:solidFill>
              </a:rPr>
              <a:t>- Select Preferences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7ECB1-B052-414E-9498-273DA009B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" b="-1"/>
          <a:stretch/>
        </p:blipFill>
        <p:spPr>
          <a:xfrm>
            <a:off x="0" y="1066800"/>
            <a:ext cx="9144000" cy="5340508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2FD5AFC-D7C4-4793-A023-1DF85C1C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</p:spTree>
    <p:extLst>
      <p:ext uri="{BB962C8B-B14F-4D97-AF65-F5344CB8AC3E}">
        <p14:creationId xmlns:p14="http://schemas.microsoft.com/office/powerpoint/2010/main" val="407255334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Student Portal  </a:t>
            </a:r>
            <a:r>
              <a:rPr lang="en-US" altLang="en-US" sz="2400" dirty="0">
                <a:solidFill>
                  <a:srgbClr val="FF0000"/>
                </a:solidFill>
              </a:rPr>
              <a:t>- Print Application Form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BDE22-4D37-421E-8152-1778D7701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9"/>
          <a:stretch/>
        </p:blipFill>
        <p:spPr>
          <a:xfrm>
            <a:off x="0" y="1981200"/>
            <a:ext cx="9144000" cy="2525846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B028D00-348D-40D0-BBB2-4BB71EF8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</p:spTree>
    <p:extLst>
      <p:ext uri="{BB962C8B-B14F-4D97-AF65-F5344CB8AC3E}">
        <p14:creationId xmlns:p14="http://schemas.microsoft.com/office/powerpoint/2010/main" val="31559837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Student Portal  </a:t>
            </a:r>
            <a:r>
              <a:rPr lang="en-US" altLang="en-US" sz="2400" dirty="0">
                <a:solidFill>
                  <a:srgbClr val="FF0000"/>
                </a:solidFill>
              </a:rPr>
              <a:t>- Take Print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91B84-AEC6-4FF3-AFD3-F358CCEC5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95"/>
          <a:stretch/>
        </p:blipFill>
        <p:spPr>
          <a:xfrm>
            <a:off x="304800" y="990599"/>
            <a:ext cx="6441282" cy="5782469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14E4F98-528D-416D-B31D-EAB8580F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</p:spTree>
    <p:extLst>
      <p:ext uri="{BB962C8B-B14F-4D97-AF65-F5344CB8AC3E}">
        <p14:creationId xmlns:p14="http://schemas.microsoft.com/office/powerpoint/2010/main" val="216595278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65092"/>
            <a:ext cx="8708232" cy="5111908"/>
          </a:xfrm>
        </p:spPr>
        <p:txBody>
          <a:bodyPr>
            <a:normAutofit/>
          </a:bodyPr>
          <a:lstStyle/>
          <a:p>
            <a:pPr marL="393192" lvl="1" indent="0">
              <a:lnSpc>
                <a:spcPct val="150000"/>
              </a:lnSpc>
              <a:buNone/>
            </a:pPr>
            <a:r>
              <a:rPr lang="en-US" altLang="en-US" sz="2400" dirty="0"/>
              <a:t>Admin can …</a:t>
            </a:r>
          </a:p>
          <a:p>
            <a:pPr lvl="2">
              <a:lnSpc>
                <a:spcPct val="150000"/>
              </a:lnSpc>
            </a:pPr>
            <a:r>
              <a:rPr lang="en-US" altLang="en-US" sz="2200" dirty="0"/>
              <a:t>Login using pre-allotted credentials </a:t>
            </a:r>
          </a:p>
          <a:p>
            <a:pPr lvl="2">
              <a:lnSpc>
                <a:spcPct val="150000"/>
              </a:lnSpc>
            </a:pPr>
            <a:r>
              <a:rPr lang="en-US" altLang="en-US" sz="2200" dirty="0"/>
              <a:t>Create or remove extra admins</a:t>
            </a:r>
          </a:p>
          <a:p>
            <a:pPr lvl="2">
              <a:lnSpc>
                <a:spcPct val="150000"/>
              </a:lnSpc>
            </a:pPr>
            <a:r>
              <a:rPr lang="en-US" altLang="en-US" sz="2400" dirty="0"/>
              <a:t>Setup following for student portal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en-US" altLang="en-US" sz="2000" dirty="0"/>
              <a:t>Admission Session	</a:t>
            </a:r>
            <a:r>
              <a:rPr lang="en-US" altLang="en-US" sz="2000" dirty="0">
                <a:solidFill>
                  <a:srgbClr val="FF0000"/>
                </a:solidFill>
              </a:rPr>
              <a:t>-</a:t>
            </a:r>
            <a:r>
              <a:rPr lang="en-US" altLang="en-US" sz="2000" dirty="0"/>
              <a:t> Application Types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en-US" altLang="en-US" sz="2000" dirty="0"/>
              <a:t>Institutes	</a:t>
            </a:r>
            <a:r>
              <a:rPr lang="en-US" altLang="en-US" sz="2000" dirty="0">
                <a:solidFill>
                  <a:srgbClr val="FF0000"/>
                </a:solidFill>
              </a:rPr>
              <a:t>-</a:t>
            </a:r>
            <a:r>
              <a:rPr lang="en-US" altLang="en-US" sz="2000" dirty="0"/>
              <a:t> Degrees	</a:t>
            </a:r>
            <a:r>
              <a:rPr lang="en-US" altLang="en-US" sz="2000" dirty="0">
                <a:solidFill>
                  <a:srgbClr val="FF0000"/>
                </a:solidFill>
              </a:rPr>
              <a:t>- </a:t>
            </a:r>
            <a:r>
              <a:rPr lang="en-US" altLang="en-US" sz="2000" dirty="0"/>
              <a:t>Districts	</a:t>
            </a:r>
            <a:r>
              <a:rPr lang="en-US" altLang="en-US" sz="2000" dirty="0">
                <a:solidFill>
                  <a:srgbClr val="FF0000"/>
                </a:solidFill>
              </a:rPr>
              <a:t>-</a:t>
            </a:r>
            <a:r>
              <a:rPr lang="en-US" altLang="en-US" sz="2000" dirty="0"/>
              <a:t> Quotas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en-US" altLang="en-US" sz="2000" dirty="0"/>
              <a:t>Degree Levels and 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en-US" altLang="en-US" sz="2000" dirty="0"/>
              <a:t>Seat Allocation with Rules of admission</a:t>
            </a:r>
          </a:p>
          <a:p>
            <a:pPr marL="393192" lvl="1" indent="0">
              <a:lnSpc>
                <a:spcPct val="150000"/>
              </a:lnSpc>
              <a:buNone/>
            </a:pPr>
            <a:endParaRPr lang="en-US" altLang="en-US" sz="2400" dirty="0"/>
          </a:p>
          <a:p>
            <a:pPr marL="393192" lvl="1" indent="0">
              <a:lnSpc>
                <a:spcPct val="150000"/>
              </a:lnSpc>
              <a:buNone/>
            </a:pPr>
            <a:endParaRPr lang="en-US" altLang="en-US" sz="2400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116" y="2411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Admin Portal</a:t>
            </a:r>
            <a:endParaRPr lang="en-US" alt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B0B038C-0BD8-4C6E-BA91-0CF0F9CD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</p:spTree>
    <p:extLst>
      <p:ext uri="{BB962C8B-B14F-4D97-AF65-F5344CB8AC3E}">
        <p14:creationId xmlns:p14="http://schemas.microsoft.com/office/powerpoint/2010/main" val="386125926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708232" cy="511190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altLang="en-US" sz="2400" dirty="0"/>
              <a:t>Admin can …</a:t>
            </a:r>
          </a:p>
          <a:p>
            <a:pPr lvl="2">
              <a:lnSpc>
                <a:spcPct val="150000"/>
              </a:lnSpc>
            </a:pPr>
            <a:r>
              <a:rPr lang="en-US" altLang="en-US" sz="2200" dirty="0"/>
              <a:t>Submit student application for auto-generation of application number by the system. </a:t>
            </a:r>
          </a:p>
          <a:p>
            <a:pPr lvl="2">
              <a:lnSpc>
                <a:spcPct val="150000"/>
              </a:lnSpc>
            </a:pPr>
            <a:r>
              <a:rPr lang="en-US" altLang="en-US" sz="2400" dirty="0"/>
              <a:t>Edit student personal information and educational information</a:t>
            </a:r>
          </a:p>
          <a:p>
            <a:pPr lvl="2">
              <a:lnSpc>
                <a:spcPct val="150000"/>
              </a:lnSpc>
            </a:pPr>
            <a:r>
              <a:rPr lang="en-US" altLang="en-US" sz="2400" dirty="0"/>
              <a:t>Delete Application Form</a:t>
            </a:r>
          </a:p>
          <a:p>
            <a:pPr lvl="2">
              <a:lnSpc>
                <a:spcPct val="150000"/>
              </a:lnSpc>
            </a:pPr>
            <a:r>
              <a:rPr lang="en-US" altLang="en-US" sz="2400" dirty="0"/>
              <a:t>Search student on the basis given criteria </a:t>
            </a:r>
          </a:p>
          <a:p>
            <a:pPr lvl="2">
              <a:lnSpc>
                <a:spcPct val="150000"/>
              </a:lnSpc>
            </a:pPr>
            <a:r>
              <a:rPr lang="en-US" altLang="en-US" sz="2400" dirty="0"/>
              <a:t>Generate Merit and View Merit List</a:t>
            </a:r>
          </a:p>
          <a:p>
            <a:pPr lvl="2">
              <a:lnSpc>
                <a:spcPct val="150000"/>
              </a:lnSpc>
            </a:pPr>
            <a:r>
              <a:rPr lang="en-US" altLang="en-US" sz="2400" dirty="0"/>
              <a:t>Perform further actions for admitted students</a:t>
            </a:r>
          </a:p>
          <a:p>
            <a:pPr lvl="1">
              <a:lnSpc>
                <a:spcPct val="150000"/>
              </a:lnSpc>
            </a:pPr>
            <a:endParaRPr lang="en-US" altLang="en-US" sz="2400" dirty="0"/>
          </a:p>
          <a:p>
            <a:pPr marL="393192" lvl="1" indent="0">
              <a:lnSpc>
                <a:spcPct val="150000"/>
              </a:lnSpc>
              <a:buNone/>
            </a:pPr>
            <a:endParaRPr lang="en-US" altLang="en-US" sz="2400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C46C391-BF49-44B4-BF36-C8C7318F8657}"/>
              </a:ext>
            </a:extLst>
          </p:cNvPr>
          <p:cNvSpPr txBox="1">
            <a:spLocks noChangeArrowheads="1"/>
          </p:cNvSpPr>
          <p:nvPr/>
        </p:nvSpPr>
        <p:spPr>
          <a:xfrm>
            <a:off x="544116" y="24114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altLang="en-US" sz="4400"/>
              <a:t>Admin Portal</a:t>
            </a:r>
            <a:endParaRPr lang="en-US" alt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E2420AC-3698-40A6-8C1F-B2519E18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</p:spTree>
    <p:extLst>
      <p:ext uri="{BB962C8B-B14F-4D97-AF65-F5344CB8AC3E}">
        <p14:creationId xmlns:p14="http://schemas.microsoft.com/office/powerpoint/2010/main" val="144830550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3810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ADMISSION SYSTEM </a:t>
            </a:r>
            <a:br>
              <a:rPr lang="en-US" sz="5400" dirty="0"/>
            </a:br>
            <a:br>
              <a:rPr lang="en-US" sz="5400" dirty="0"/>
            </a:br>
            <a:r>
              <a:rPr lang="en-US" sz="3600" dirty="0"/>
              <a:t>for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AJK Nomination Board </a:t>
            </a:r>
            <a:br>
              <a:rPr lang="en-US" sz="5400" dirty="0"/>
            </a:b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6824" y="6150114"/>
            <a:ext cx="9144000" cy="707886"/>
          </a:xfrm>
          <a:prstGeom prst="rect">
            <a:avLst/>
          </a:prstGeom>
          <a:solidFill>
            <a:srgbClr val="1287C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Developed and Designed By: technoSpyre. Inc</a:t>
            </a: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708232" cy="511190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en-US" sz="3200" dirty="0"/>
              <a:t>Registration and Login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/>
              <a:t>Personal Information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/>
              <a:t>Manage Educational History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/>
              <a:t>Application-wise Preferences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/>
              <a:t>Printing of Applications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/>
              <a:t>Applications status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en-US" sz="2000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9602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Student Portal </a:t>
            </a:r>
            <a:r>
              <a:rPr lang="en-US" altLang="en-US" sz="2400" dirty="0">
                <a:solidFill>
                  <a:srgbClr val="FF0000"/>
                </a:solidFill>
              </a:rPr>
              <a:t>– Key Features</a:t>
            </a:r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150D3-882B-4FC8-B427-B09E577B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Student Portal </a:t>
            </a:r>
            <a:r>
              <a:rPr lang="en-US" altLang="en-US" sz="2400" dirty="0">
                <a:solidFill>
                  <a:srgbClr val="FF0000"/>
                </a:solidFill>
              </a:rPr>
              <a:t>- Registration Form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45961-07C0-4692-BE3B-D4C0ABAE2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4"/>
          <a:stretch/>
        </p:blipFill>
        <p:spPr>
          <a:xfrm>
            <a:off x="304800" y="1295400"/>
            <a:ext cx="8534399" cy="5111908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F52A69F-C564-4A36-AF1A-5898BD16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</p:spTree>
    <p:extLst>
      <p:ext uri="{BB962C8B-B14F-4D97-AF65-F5344CB8AC3E}">
        <p14:creationId xmlns:p14="http://schemas.microsoft.com/office/powerpoint/2010/main" val="111122530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Student Portal </a:t>
            </a:r>
            <a:r>
              <a:rPr lang="en-US" altLang="en-US" sz="2400" dirty="0">
                <a:solidFill>
                  <a:srgbClr val="FF0000"/>
                </a:solidFill>
              </a:rPr>
              <a:t>- Login Form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7CCE8-5747-42FE-847C-A9B803FC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1276349"/>
            <a:ext cx="8486775" cy="5130959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18C6AF3-F871-4D54-B2F5-7D70C44A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</p:spTree>
    <p:extLst>
      <p:ext uri="{BB962C8B-B14F-4D97-AF65-F5344CB8AC3E}">
        <p14:creationId xmlns:p14="http://schemas.microsoft.com/office/powerpoint/2010/main" val="156877861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Student Portal </a:t>
            </a:r>
            <a:r>
              <a:rPr lang="en-US" altLang="en-US" sz="2400" dirty="0">
                <a:solidFill>
                  <a:srgbClr val="FF0000"/>
                </a:solidFill>
              </a:rPr>
              <a:t>- Dashboard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5F8D6-B0E8-4A29-A6BB-ED8425113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25879"/>
            <a:ext cx="8860632" cy="5081429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475FD0-FBF9-44BC-A3C3-A02ACDC3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</p:spTree>
    <p:extLst>
      <p:ext uri="{BB962C8B-B14F-4D97-AF65-F5344CB8AC3E}">
        <p14:creationId xmlns:p14="http://schemas.microsoft.com/office/powerpoint/2010/main" val="421356199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Student Portal </a:t>
            </a:r>
            <a:r>
              <a:rPr lang="en-US" altLang="en-US" sz="2400" dirty="0">
                <a:solidFill>
                  <a:srgbClr val="FF0000"/>
                </a:solidFill>
              </a:rPr>
              <a:t>- Personal Information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AAA95F-86A2-4C69-B514-E3E264D0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80709-FBF6-4247-B01D-691C63D45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3442" r="7157"/>
          <a:stretch/>
        </p:blipFill>
        <p:spPr>
          <a:xfrm>
            <a:off x="152400" y="921586"/>
            <a:ext cx="8782050" cy="55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0444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Student Portal  </a:t>
            </a:r>
            <a:r>
              <a:rPr lang="en-US" altLang="en-US" sz="2400" dirty="0">
                <a:solidFill>
                  <a:srgbClr val="FF0000"/>
                </a:solidFill>
              </a:rPr>
              <a:t>- Educational History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83446-3497-4F3B-8161-4BDD9C416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1"/>
            <a:ext cx="9144000" cy="548640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275B6EE-BB4D-48BA-9D74-C7505152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</p:spTree>
    <p:extLst>
      <p:ext uri="{BB962C8B-B14F-4D97-AF65-F5344CB8AC3E}">
        <p14:creationId xmlns:p14="http://schemas.microsoft.com/office/powerpoint/2010/main" val="44040350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C9125-6C32-47B7-B336-A8F4D31A01E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Student Portal  </a:t>
            </a:r>
            <a:r>
              <a:rPr lang="en-US" altLang="en-US" sz="2400" dirty="0">
                <a:solidFill>
                  <a:srgbClr val="FF0000"/>
                </a:solidFill>
              </a:rPr>
              <a:t>- </a:t>
            </a:r>
            <a:r>
              <a:rPr lang="en-US" altLang="en-US" sz="2000" dirty="0">
                <a:solidFill>
                  <a:srgbClr val="FF0000"/>
                </a:solidFill>
              </a:rPr>
              <a:t>Pick Application Type for Preference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1727D-A830-42A2-8602-57DE6DD33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33"/>
          <a:stretch/>
        </p:blipFill>
        <p:spPr>
          <a:xfrm>
            <a:off x="0" y="1981200"/>
            <a:ext cx="9144000" cy="274320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194FF75-6E1D-42F7-97BB-F26E2EDE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3719" y="6407944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technoSpyre. Inc</a:t>
            </a:r>
          </a:p>
        </p:txBody>
      </p:sp>
    </p:spTree>
    <p:extLst>
      <p:ext uri="{BB962C8B-B14F-4D97-AF65-F5344CB8AC3E}">
        <p14:creationId xmlns:p14="http://schemas.microsoft.com/office/powerpoint/2010/main" val="377909263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3740</TotalTime>
  <Words>223</Words>
  <Application>Microsoft Office PowerPoint</Application>
  <PresentationFormat>On-screen Show (4:3)</PresentationFormat>
  <Paragraphs>74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Lucida Sans Unicode</vt:lpstr>
      <vt:lpstr>Verdana</vt:lpstr>
      <vt:lpstr>Wingdings 2</vt:lpstr>
      <vt:lpstr>Wingdings 3</vt:lpstr>
      <vt:lpstr>Concourse</vt:lpstr>
      <vt:lpstr>PowerPoint Presentation</vt:lpstr>
      <vt:lpstr>ADMISSION SYSTEM   for  AJK Nomination Board  </vt:lpstr>
      <vt:lpstr>Student Portal – Key Features</vt:lpstr>
      <vt:lpstr>Student Portal - Registration Form</vt:lpstr>
      <vt:lpstr>Student Portal - Login Form</vt:lpstr>
      <vt:lpstr>Student Portal - Dashboard</vt:lpstr>
      <vt:lpstr>Student Portal - Personal Information</vt:lpstr>
      <vt:lpstr>Student Portal  - Educational History</vt:lpstr>
      <vt:lpstr>Student Portal  - Pick Application Type for Preference</vt:lpstr>
      <vt:lpstr>Student Portal  - Select Preferences</vt:lpstr>
      <vt:lpstr>Student Portal  - Print Application Form</vt:lpstr>
      <vt:lpstr>Student Portal  - Take Print</vt:lpstr>
      <vt:lpstr>Admin Portal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khurramqazi</dc:creator>
  <cp:lastModifiedBy>Waqas Mehmood</cp:lastModifiedBy>
  <cp:revision>807</cp:revision>
  <cp:lastPrinted>1601-01-01T00:00:00Z</cp:lastPrinted>
  <dcterms:created xsi:type="dcterms:W3CDTF">1601-01-01T00:00:00Z</dcterms:created>
  <dcterms:modified xsi:type="dcterms:W3CDTF">2017-08-06T07:39:55Z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